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  <p:sldId id="256" r:id="rId6"/>
    <p:sldId id="258" r:id="rId7"/>
    <p:sldId id="257" r:id="rId8"/>
    <p:sldId id="274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75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7FDF-1921-48C8-8296-833362990C31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8B9E-EDF2-41F4-973B-C2D903C35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245"/>
            <a:ext cx="12192000" cy="4953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62233" y="4953001"/>
            <a:ext cx="5294672" cy="1757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5400" b="1" dirty="0" smtClean="0">
                <a:solidFill>
                  <a:srgbClr val="002060"/>
                </a:solidFill>
              </a:rPr>
              <a:t>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5235676"/>
            <a:ext cx="2448232" cy="14748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32839" y="5235675"/>
            <a:ext cx="3377380" cy="1297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শুভেছা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8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57200" y="265471"/>
            <a:ext cx="5029200" cy="241873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accent4">
                    <a:lumMod val="50000"/>
                  </a:schemeClr>
                </a:solidFill>
              </a:rPr>
              <a:t> এই পাঠ শেষে শিক্ষার্থীরা - </a:t>
            </a:r>
            <a:endParaRPr lang="en-US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91729" y="2831690"/>
            <a:ext cx="11754465" cy="368709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</a:rPr>
              <a:t>দুর্যোগ ও বিপর্যয় ব্যাখ্যা করতে পারবে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</a:rPr>
              <a:t>বন্যার কারণ ব্যাখ্যা করতে পারবে। 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</a:rPr>
              <a:t>কীভাবে বন্যা নিয়ন্ত্রণ করা যায় তা বলতে পারবে।  </a:t>
            </a:r>
          </a:p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</a:rPr>
              <a:t>বন্যার প্রভাব বিশ্লেষণ করতে পারবে।  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0" y="855406"/>
            <a:ext cx="12192000" cy="336263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</a:rPr>
              <a:t>দুর্যোগ হচ্ছে এরূপ ঘটনা, যা সমাজের স্বাভাবিক কাজকর্মে প্রচণ্ডভাবে বিঘ্ন ঘটায় এবং জীবন , সম্পদ ও পরিবেশের ব্যাপক ক্ষতি সাধন করে। ক্ষতি গ্রস্ত সমাজের পক্ষে নিজস্ব সম্পদ দিয়ে এই ক্ষতি মোকাবিলা করা দুঃসাধ্য হয়ে পড়ে। দুর্যোগ কোন স্থানের জনবসতিকে সম্পূর্ণরূপে ধ্বংস করে দেয়, যার ফলে ঐ জনবসতি পূর্বের অবস্থায় ফিরে আসতে পারেনা। এর জন্য বাইরের সাহায্য বা হস্তক্ষেপের প্রয়োজন হয়।</a:t>
            </a:r>
          </a:p>
          <a:p>
            <a:pPr algn="ctr"/>
            <a:endParaRPr lang="bn-BD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0439" y="1"/>
            <a:ext cx="4291780" cy="69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C00000"/>
                </a:solidFill>
              </a:rPr>
              <a:t> দুর্যোগ  কী? 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652" y="4454013"/>
            <a:ext cx="3465871" cy="560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C00000"/>
                </a:solidFill>
              </a:rPr>
              <a:t> বিপর্যয় কী 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8710" y="5338916"/>
            <a:ext cx="11710219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002060"/>
                </a:solidFill>
              </a:rPr>
              <a:t> বিপর্যয় বলতে কোনো এক আকস্মিক ও চরম প্রাকৃতিক বা মানবসৃষ্ট ঘটনাকে বোঝানো হয়েছে। 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8645" y="589935"/>
            <a:ext cx="3111910" cy="150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i="1" dirty="0" smtClean="0">
                <a:solidFill>
                  <a:srgbClr val="C00000"/>
                </a:solidFill>
              </a:rPr>
              <a:t>বন্যা কী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648929" y="2595716"/>
            <a:ext cx="10943303" cy="399681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bg2">
                    <a:lumMod val="25000"/>
                  </a:schemeClr>
                </a:solidFill>
              </a:rPr>
              <a:t> কোনো এলাকা প্লাবিত হয়ে যদি মানুষের জীবন ও সম্পদের ক্ষতিসাধন হয় তাকেই বন্যা বলে। </a:t>
            </a:r>
          </a:p>
          <a:p>
            <a:pPr algn="ctr"/>
            <a:r>
              <a:rPr lang="bn-BD" sz="2800" b="1" i="1" dirty="0" smtClean="0">
                <a:solidFill>
                  <a:schemeClr val="bg2">
                    <a:lumMod val="25000"/>
                  </a:schemeClr>
                </a:solidFill>
              </a:rPr>
              <a:t>এখানে বৃষ্টিপাতের পরিমাণ ২,৩০০ মিলিমিটার। ৫৭ টি আন্তর্জাতিক নদীসহ ৭০০ টি নদী এ দেশে জালের মতো বিস্তার করে আছে।এর মধ্যে ৫৪ টি নদীর উৎসস্থল ভারতে অবস্থিত। 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4741606" y="3274141"/>
            <a:ext cx="2035277" cy="14158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accent2">
                    <a:lumMod val="75000"/>
                  </a:schemeClr>
                </a:solidFill>
              </a:rPr>
              <a:t> বন্যার কারণ 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72944" y="221225"/>
            <a:ext cx="2964426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tx1"/>
                </a:solidFill>
              </a:rPr>
              <a:t> প্রাকৃতিক কারণ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709" y="1415845"/>
            <a:ext cx="4372897" cy="5132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 উজানে প্রচুর বৃষ্টি।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ভৌগোলিক  অবস্থান। 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মৌসুমি জলবায়ুর প্রভাব। 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মূল নদীর গভীরতা কম। শাখানদীগুলো পলি দ্বারা আবৃত। 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হিমালয়ের বরফগলা পানিপ্রবাহ।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বঙ্গোপসাগরের তীব্র জোয়ার- ভাটা।</a:t>
            </a:r>
          </a:p>
          <a:p>
            <a:pPr algn="ctr"/>
            <a:r>
              <a:rPr lang="bn-BD" sz="2400" b="1" i="1" dirty="0" smtClean="0">
                <a:solidFill>
                  <a:srgbClr val="7030A0"/>
                </a:solidFill>
              </a:rPr>
              <a:t>ভূমিকম্প। 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492180" y="353961"/>
            <a:ext cx="3701845" cy="722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accent2"/>
                </a:solidFill>
              </a:rPr>
              <a:t> মানবসৃষ্ট কারণ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961239" y="1415845"/>
            <a:ext cx="4763729" cy="51324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tx2">
                    <a:lumMod val="50000"/>
                  </a:schemeClr>
                </a:solidFill>
              </a:rPr>
              <a:t> নদী অববাহিকায় ব্যাপক বৃক্ষ করতন। </a:t>
            </a:r>
          </a:p>
          <a:p>
            <a:pPr algn="ctr"/>
            <a:r>
              <a:rPr lang="bn-BD" sz="3200" b="1" i="1" dirty="0" smtClean="0">
                <a:solidFill>
                  <a:schemeClr val="tx2">
                    <a:lumMod val="50000"/>
                  </a:schemeClr>
                </a:solidFill>
              </a:rPr>
              <a:t>গঙ্গা নদীর উপর নির্মিত ফারাক্কা বাধ। </a:t>
            </a:r>
          </a:p>
          <a:p>
            <a:pPr algn="ctr"/>
            <a:r>
              <a:rPr lang="bn-BD" sz="3200" b="1" i="1" dirty="0" smtClean="0">
                <a:solidFill>
                  <a:schemeClr val="tx2">
                    <a:lumMod val="50000"/>
                  </a:schemeClr>
                </a:solidFill>
              </a:rPr>
              <a:t>অন্যান্য নদীতে নির্মিত বাঁধের প্রভাব। </a:t>
            </a:r>
          </a:p>
          <a:p>
            <a:pPr algn="ctr"/>
            <a:r>
              <a:rPr lang="bn-BD" sz="3200" b="1" i="1" dirty="0" smtClean="0">
                <a:solidFill>
                  <a:schemeClr val="tx2">
                    <a:lumMod val="50000"/>
                  </a:schemeClr>
                </a:solidFill>
              </a:rPr>
              <a:t>অপরিকল্পিত নগরায়ন। 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9665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77032" y="103240"/>
            <a:ext cx="7211961" cy="64155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দুর্যোগ কাকে বলে? </a:t>
            </a:r>
            <a:endParaRPr lang="en-US" sz="6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2732" y="0"/>
            <a:ext cx="498495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8916" y="0"/>
            <a:ext cx="6740013" cy="685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বিপর্যয় বলতে কী বোঝ? </a:t>
            </a:r>
            <a:endParaRPr lang="en-US" sz="48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5019" y="479322"/>
            <a:ext cx="1873046" cy="116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বন্যা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9645445" y="1319980"/>
            <a:ext cx="634181" cy="1025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60541" y="2433484"/>
            <a:ext cx="3038168" cy="72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স্বল্প স্থায়ী 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0050288" y="3200400"/>
            <a:ext cx="627544" cy="1054509"/>
          </a:xfrm>
          <a:prstGeom prst="downArrow">
            <a:avLst>
              <a:gd name="adj1" fmla="val 352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2298" y="4218039"/>
            <a:ext cx="3569110" cy="55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সাধারণ উচ্চতা ৩ থেকে ৬ মিটার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596711" y="5722375"/>
            <a:ext cx="3534697" cy="1017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আমাবস্যায় ও পূর্ণিমায় বন্যার রূপ ভয়াবহ 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10080521" y="4822723"/>
            <a:ext cx="597311" cy="899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00052" y="2344994"/>
            <a:ext cx="2787445" cy="641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আকস্মিক বন্যা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028891" y="4041058"/>
            <a:ext cx="3400240" cy="796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পানি হ্রাস – বৃদ্ধি দ্রুত গতি 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842691" y="6002594"/>
            <a:ext cx="3737979" cy="737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পার্বত্য এলাকায় দেখা যায়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362334" y="368710"/>
            <a:ext cx="3436375" cy="840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জোয়ার- ভাঁটাজনিত বন্যা 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268065" y="833285"/>
            <a:ext cx="2094269" cy="412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70000" y="291282"/>
            <a:ext cx="2382600" cy="95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মওসুমি বন্যা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29833" y="717139"/>
            <a:ext cx="1687954" cy="5715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91729" y="1799303"/>
            <a:ext cx="3097161" cy="75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ঋতু ভিত্তিক 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116328" y="3006826"/>
            <a:ext cx="3118545" cy="803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বিস্তৃতি ব্যাপক 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2313" y="4664178"/>
            <a:ext cx="3226577" cy="693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ক্ষতির পরিমাণ বেশি 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99920" y="6002594"/>
            <a:ext cx="3359313" cy="781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পানির হ্রাস বৃদ্ধির গতি ধীর 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5073445" y="1644445"/>
            <a:ext cx="497389" cy="70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5250426" y="2986546"/>
            <a:ext cx="589935" cy="1054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5438835" y="4970207"/>
            <a:ext cx="545690" cy="9070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1295276" y="1319980"/>
            <a:ext cx="516193" cy="516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1224116" y="2592028"/>
            <a:ext cx="486697" cy="438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1257669" y="3827206"/>
            <a:ext cx="512137" cy="796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1352794" y="5379475"/>
            <a:ext cx="417012" cy="648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9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2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51122" y="235974"/>
            <a:ext cx="4616245" cy="27284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rgbClr val="FFFF00"/>
                </a:solidFill>
              </a:rPr>
              <a:t> নীরব পাঠ 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575187" y="2964426"/>
            <a:ext cx="11090787" cy="330363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accent4">
                    <a:lumMod val="50000"/>
                  </a:schemeClr>
                </a:solidFill>
              </a:rPr>
              <a:t> মেইন বইয়ের ১৮৪ পৃষ্ঠা -১৮৫ পৃষ্ঠা এর খরার আগ পর্যন্ত। </a:t>
            </a:r>
            <a:endParaRPr lang="en-US" sz="4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95768" y="339213"/>
            <a:ext cx="5324167" cy="6164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</a:rPr>
              <a:t> বন্যা নিয়ন্ত্রনে কী কী পদক্ষেপ  গ্রহণ করা উচিত বলে তুমি মনে কর 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103239"/>
            <a:ext cx="6105832" cy="65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9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353961" y="2492477"/>
            <a:ext cx="1725562" cy="14748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মূল্যায়ন 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250722" y="176980"/>
            <a:ext cx="10618839" cy="22712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BD" sz="2800" b="1" i="1" dirty="0" smtClean="0">
                <a:solidFill>
                  <a:srgbClr val="FFFF00"/>
                </a:solidFill>
              </a:rPr>
              <a:t>দীর্ঘস্থায়ী বন্যায় সবচেয়ে বেশি এলাকা ক্ষতিগ্রস্ত হয় কত সালে? </a:t>
            </a:r>
          </a:p>
          <a:p>
            <a:pPr algn="ctr"/>
            <a:r>
              <a:rPr lang="bn-BD" sz="2800" b="1" i="1" dirty="0" smtClean="0">
                <a:solidFill>
                  <a:schemeClr val="accent2">
                    <a:lumMod val="75000"/>
                  </a:schemeClr>
                </a:solidFill>
              </a:rPr>
              <a:t>(ক)  ১৯৮৪    (খ) ১৯৮৮   (গ) ১৯৯৪    (ঘ)  ১৯৯৮   সালে 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60439" y="3657600"/>
            <a:ext cx="10412361" cy="32593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</a:rPr>
              <a:t> 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বাংলাদেশে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বন্যার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কারণ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</a:p>
          <a:p>
            <a:pPr algn="ctr"/>
            <a:r>
              <a:rPr lang="bn-BD" sz="2800" b="1" i="1" dirty="0" smtClean="0">
                <a:solidFill>
                  <a:srgbClr val="002060"/>
                </a:solidFill>
              </a:rPr>
              <a:t>i  ভৌগোলিক অবস্থান      i i পরিবেশ দূষণ     iii      জলবায়ু  </a:t>
            </a:r>
          </a:p>
          <a:p>
            <a:pPr algn="ctr"/>
            <a:r>
              <a:rPr lang="bn-BD" sz="2800" b="1" i="1" dirty="0" smtClean="0">
                <a:solidFill>
                  <a:srgbClr val="002060"/>
                </a:solidFill>
              </a:rPr>
              <a:t>নিচের কোনটি সঠিক ? </a:t>
            </a:r>
          </a:p>
          <a:p>
            <a:pPr algn="ctr"/>
            <a:r>
              <a:rPr lang="bn-BD" sz="2800" b="1" i="1" dirty="0" smtClean="0">
                <a:solidFill>
                  <a:srgbClr val="002060"/>
                </a:solidFill>
              </a:rPr>
              <a:t>(ক)    i  ও   ii    (খ)  ii    ও   iii     (গ)  i    ও   iii      (ঘ)  i  ii   ও   iii 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64529" y="811161"/>
            <a:ext cx="678426" cy="870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C00000"/>
                </a:solidFill>
              </a:rPr>
              <a:t> ঘ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260393" y="4498258"/>
            <a:ext cx="5825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ক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237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00799" y="324465"/>
            <a:ext cx="5442155" cy="6312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bn-BD" sz="2800" b="1" i="1" dirty="0" smtClean="0">
                <a:solidFill>
                  <a:schemeClr val="tx1"/>
                </a:solidFill>
              </a:rPr>
              <a:t>মোঃ তাজুল ইসলাম ভূঁইয়া </a:t>
            </a:r>
          </a:p>
          <a:p>
            <a:pPr algn="ctr"/>
            <a:r>
              <a:rPr lang="bn-BD" sz="2400" b="1" i="1" dirty="0" smtClean="0">
                <a:solidFill>
                  <a:schemeClr val="accent5">
                    <a:lumMod val="50000"/>
                  </a:schemeClr>
                </a:solidFill>
              </a:rPr>
              <a:t>সহকারী শিক্ষক </a:t>
            </a:r>
          </a:p>
          <a:p>
            <a:pPr algn="ctr"/>
            <a:r>
              <a:rPr lang="bn-BD" sz="2400" b="1" i="1" dirty="0" smtClean="0">
                <a:solidFill>
                  <a:srgbClr val="FF0000"/>
                </a:solidFill>
              </a:rPr>
              <a:t>লাইম পাশা উচ্চ বিদ্যালয়, </a:t>
            </a:r>
            <a:r>
              <a:rPr lang="bn-BD" sz="2400" b="1" i="1" dirty="0" smtClean="0">
                <a:solidFill>
                  <a:schemeClr val="accent5">
                    <a:lumMod val="50000"/>
                  </a:schemeClr>
                </a:solidFill>
              </a:rPr>
              <a:t>ইটনা, কিশোরগঞ্জ </a:t>
            </a:r>
          </a:p>
          <a:p>
            <a:pPr algn="ctr"/>
            <a:endParaRPr lang="bn-BD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n-BD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n-BD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n-BD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bn-BD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bn-BD" sz="2400" b="1" i="1" dirty="0" smtClean="0">
                <a:solidFill>
                  <a:schemeClr val="accent5">
                    <a:lumMod val="50000"/>
                  </a:schemeClr>
                </a:solidFill>
              </a:rPr>
              <a:t>মোবাইল নং-০১৯১৩-৩১৫০০৯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45742" y="-103239"/>
            <a:ext cx="7546258" cy="6857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i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বন্যা হওয়ার আগে কি কি প্রস্তুতি নেয়া দরকার  তা লিখে </a:t>
            </a:r>
            <a:r>
              <a:rPr lang="bn-BD" sz="44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আনবে।  </a:t>
            </a:r>
            <a:endParaRPr lang="en-US" sz="44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0"/>
            <a:ext cx="4380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815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19084" y="5548158"/>
            <a:ext cx="8111613" cy="13098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dirty="0" smtClean="0">
                <a:solidFill>
                  <a:srgbClr val="FFC000"/>
                </a:solidFill>
              </a:rPr>
              <a:t> </a:t>
            </a:r>
            <a:r>
              <a:rPr lang="en-US" sz="6600" b="1" i="1" dirty="0" smtClean="0">
                <a:solidFill>
                  <a:srgbClr val="FFC000"/>
                </a:solidFill>
              </a:rPr>
              <a:t> </a:t>
            </a:r>
            <a:r>
              <a:rPr lang="en-US" sz="6600" b="1" i="1" dirty="0" err="1" smtClean="0">
                <a:solidFill>
                  <a:srgbClr val="FFC000"/>
                </a:solidFill>
              </a:rPr>
              <a:t>ধন্যবাদ</a:t>
            </a:r>
            <a:r>
              <a:rPr lang="en-US" sz="6600" b="1" i="1" dirty="0" smtClean="0">
                <a:solidFill>
                  <a:srgbClr val="FFC000"/>
                </a:solidFill>
              </a:rPr>
              <a:t> </a:t>
            </a:r>
            <a:endParaRPr lang="en-US" sz="6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8710" y="235974"/>
            <a:ext cx="5132438" cy="638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 </a:t>
            </a:r>
            <a:r>
              <a:rPr lang="bn-BD" sz="3200" b="1" dirty="0" smtClean="0">
                <a:solidFill>
                  <a:schemeClr val="tx1"/>
                </a:solidFill>
              </a:rPr>
              <a:t>ভূগোল ও পরিবেশ </a:t>
            </a:r>
          </a:p>
          <a:p>
            <a:pPr algn="ctr"/>
            <a:r>
              <a:rPr lang="bn-BD" sz="2800" dirty="0" smtClean="0"/>
              <a:t>নবম- দশম শ্রেণি</a:t>
            </a:r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endParaRPr lang="bn-BD" sz="2800" dirty="0" smtClean="0"/>
          </a:p>
          <a:p>
            <a:pPr algn="ctr"/>
            <a:endParaRPr lang="bn-BD" sz="2800" dirty="0"/>
          </a:p>
          <a:p>
            <a:pPr algn="ctr"/>
            <a:endParaRPr lang="bn-BD" sz="2800" dirty="0"/>
          </a:p>
          <a:p>
            <a:pPr algn="ctr"/>
            <a:r>
              <a:rPr lang="bn-BD" sz="1600" b="1" dirty="0" smtClean="0">
                <a:solidFill>
                  <a:schemeClr val="accent2">
                    <a:lumMod val="50000"/>
                  </a:schemeClr>
                </a:solidFill>
              </a:rPr>
              <a:t>জাতীয় শিক্ষাক্রম ও পাঠ্যপুস্তক বোর্ড, ঢাকা </a:t>
            </a:r>
          </a:p>
          <a:p>
            <a:pPr algn="ctr"/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5751872" y="235974"/>
            <a:ext cx="6253316" cy="6386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chemeClr val="accent2">
                    <a:lumMod val="75000"/>
                  </a:schemeClr>
                </a:solidFill>
              </a:rPr>
              <a:t> অধ্যায়- চতুর্দশ </a:t>
            </a:r>
          </a:p>
          <a:p>
            <a:pPr algn="ctr"/>
            <a:r>
              <a:rPr lang="bn-BD" sz="2400" b="1" i="1" dirty="0" smtClean="0">
                <a:solidFill>
                  <a:schemeClr val="bg2"/>
                </a:solidFill>
              </a:rPr>
              <a:t>পাঠ- বাংলাদেশের প্রাকৃতিক দুর্যোগ </a:t>
            </a:r>
          </a:p>
          <a:p>
            <a:pPr algn="ctr"/>
            <a:r>
              <a:rPr lang="bn-BD" sz="2400" b="1" i="1" dirty="0" smtClean="0">
                <a:solidFill>
                  <a:schemeClr val="accent2">
                    <a:lumMod val="75000"/>
                  </a:schemeClr>
                </a:solidFill>
              </a:rPr>
              <a:t>সময়-  ৫০ মিনিট </a:t>
            </a:r>
          </a:p>
          <a:p>
            <a:pPr algn="ctr"/>
            <a:endParaRPr lang="bn-BD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BD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BD" sz="2400" b="1" i="1" dirty="0" smtClean="0">
                <a:solidFill>
                  <a:schemeClr val="accent2">
                    <a:lumMod val="75000"/>
                  </a:schemeClr>
                </a:solidFill>
              </a:rPr>
              <a:t>তারিখ-  ০৪/০৩/২০১৯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2925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 rot="10800000" flipV="1">
            <a:off x="3964858" y="5574890"/>
            <a:ext cx="3967316" cy="110613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FFC000"/>
                </a:solidFill>
              </a:rPr>
              <a:t>খরা</a:t>
            </a:r>
            <a:endParaRPr lang="en-US" sz="6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353961"/>
            <a:ext cx="11754464" cy="5191433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451123" y="5943600"/>
            <a:ext cx="5663380" cy="61943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নদী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ভাঙন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3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7212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657600" y="5749105"/>
            <a:ext cx="3952568" cy="9024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বন্যা</a:t>
            </a:r>
            <a:r>
              <a:rPr lang="en-US" sz="4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sz="40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87"/>
            <a:ext cx="12192000" cy="5373175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38167" y="5766620"/>
            <a:ext cx="4778478" cy="66367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ঘূর্ণিঝড়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645"/>
            <a:ext cx="2793590" cy="3716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3590" cy="32446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91" y="22121"/>
            <a:ext cx="3032022" cy="320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90" y="3222522"/>
            <a:ext cx="3032023" cy="3619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28852" y="22121"/>
            <a:ext cx="6263148" cy="6819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বাংলাদেশের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প্রাকৃতিক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i="1" dirty="0" err="1" smtClean="0">
                <a:solidFill>
                  <a:schemeClr val="accent2">
                    <a:lumMod val="75000"/>
                  </a:schemeClr>
                </a:solidFill>
              </a:rPr>
              <a:t>দুর্যোগ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092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46839" y="427702"/>
            <a:ext cx="5279922" cy="6135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 </a:t>
            </a:r>
            <a:r>
              <a:rPr lang="en-US" sz="9600" b="1" i="1" dirty="0" err="1" smtClean="0">
                <a:solidFill>
                  <a:srgbClr val="C00000"/>
                </a:solidFill>
              </a:rPr>
              <a:t>বন্যা</a:t>
            </a:r>
            <a:r>
              <a:rPr lang="en-US" sz="9600" b="1" dirty="0" smtClean="0">
                <a:solidFill>
                  <a:srgbClr val="C00000"/>
                </a:solidFill>
              </a:rPr>
              <a:t> 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</TotalTime>
  <Words>482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2019-03-04T13:06:45Z</dcterms:created>
  <dcterms:modified xsi:type="dcterms:W3CDTF">2019-03-08T04:25:22Z</dcterms:modified>
</cp:coreProperties>
</file>